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3" r:id="rId1"/>
  </p:sldMasterIdLst>
  <p:notesMasterIdLst>
    <p:notesMasterId r:id="rId32"/>
  </p:notesMasterIdLst>
  <p:handoutMasterIdLst>
    <p:handoutMasterId r:id="rId33"/>
  </p:handoutMasterIdLst>
  <p:sldIdLst>
    <p:sldId id="1145" r:id="rId2"/>
    <p:sldId id="1195" r:id="rId3"/>
    <p:sldId id="1214" r:id="rId4"/>
    <p:sldId id="1215" r:id="rId5"/>
    <p:sldId id="1216" r:id="rId6"/>
    <p:sldId id="1217" r:id="rId7"/>
    <p:sldId id="1218" r:id="rId8"/>
    <p:sldId id="1221" r:id="rId9"/>
    <p:sldId id="1222" r:id="rId10"/>
    <p:sldId id="1223" r:id="rId11"/>
    <p:sldId id="1202" r:id="rId12"/>
    <p:sldId id="1193" r:id="rId13"/>
    <p:sldId id="1188" r:id="rId14"/>
    <p:sldId id="1197" r:id="rId15"/>
    <p:sldId id="1207" r:id="rId16"/>
    <p:sldId id="1208" r:id="rId17"/>
    <p:sldId id="1205" r:id="rId18"/>
    <p:sldId id="1206" r:id="rId19"/>
    <p:sldId id="1209" r:id="rId20"/>
    <p:sldId id="1199" r:id="rId21"/>
    <p:sldId id="1200" r:id="rId22"/>
    <p:sldId id="1210" r:id="rId23"/>
    <p:sldId id="1211" r:id="rId24"/>
    <p:sldId id="1212" r:id="rId25"/>
    <p:sldId id="1198" r:id="rId26"/>
    <p:sldId id="1201" r:id="rId27"/>
    <p:sldId id="1190" r:id="rId28"/>
    <p:sldId id="1203" r:id="rId29"/>
    <p:sldId id="1194" r:id="rId30"/>
    <p:sldId id="1187" r:id="rId31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F178E5-3E53-49EE-A55B-23F1ADD35D9F}">
          <p14:sldIdLst>
            <p14:sldId id="1145"/>
          </p14:sldIdLst>
        </p14:section>
        <p14:section name="Outlines" id="{BBAE3C5D-2AD1-4AA0-BAFB-C35C1B0C975B}">
          <p14:sldIdLst>
            <p14:sldId id="1195"/>
            <p14:sldId id="1214"/>
            <p14:sldId id="1215"/>
            <p14:sldId id="1216"/>
            <p14:sldId id="1217"/>
            <p14:sldId id="1218"/>
            <p14:sldId id="1221"/>
            <p14:sldId id="1222"/>
            <p14:sldId id="1223"/>
          </p14:sldIdLst>
        </p14:section>
        <p14:section name="Introduction" id="{1C4541A1-1EDB-4707-9E82-EF8992E7D5D4}">
          <p14:sldIdLst>
            <p14:sldId id="1202"/>
          </p14:sldIdLst>
        </p14:section>
        <p14:section name="Body" id="{B7D3F08D-1DE5-4F82-8D19-800BFCBC82A9}">
          <p14:sldIdLst>
            <p14:sldId id="1193"/>
            <p14:sldId id="1188"/>
            <p14:sldId id="1197"/>
            <p14:sldId id="1207"/>
            <p14:sldId id="1208"/>
            <p14:sldId id="1205"/>
            <p14:sldId id="1206"/>
            <p14:sldId id="1209"/>
            <p14:sldId id="1199"/>
            <p14:sldId id="1200"/>
            <p14:sldId id="1210"/>
            <p14:sldId id="1211"/>
            <p14:sldId id="1212"/>
            <p14:sldId id="1198"/>
            <p14:sldId id="1201"/>
            <p14:sldId id="1190"/>
            <p14:sldId id="1203"/>
            <p14:sldId id="1194"/>
          </p14:sldIdLst>
        </p14:section>
        <p14:section name="Conclusion" id="{02D4CA7D-E942-4095-AB3F-5A984BF255A6}">
          <p14:sldIdLst/>
        </p14:section>
        <p14:section name="Acknowledgment" id="{6AE6956F-B3DC-481C-B719-8F27335D980D}">
          <p14:sldIdLst>
            <p14:sldId id="11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alog" initials="RB" lastIdx="19" clrIdx="0">
    <p:extLst>
      <p:ext uri="{19B8F6BF-5375-455C-9EA6-DF929625EA0E}">
        <p15:presenceInfo xmlns:p15="http://schemas.microsoft.com/office/powerpoint/2012/main" userId="936ffb37ebdfec2e" providerId="Windows Live"/>
      </p:ext>
    </p:extLst>
  </p:cmAuthor>
  <p:cmAuthor id="2" name="Peerzada, Aaqib Ahmad" initials="PAA" lastIdx="6" clrIdx="1">
    <p:extLst>
      <p:ext uri="{19B8F6BF-5375-455C-9EA6-DF929625EA0E}">
        <p15:presenceInfo xmlns:p15="http://schemas.microsoft.com/office/powerpoint/2012/main" userId="S-1-5-21-4071360884-958097815-1472250235-41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510000"/>
    <a:srgbClr val="500000"/>
    <a:srgbClr val="425871"/>
    <a:srgbClr val="FF99FF"/>
    <a:srgbClr val="FF66FF"/>
    <a:srgbClr val="FF3300"/>
    <a:srgbClr val="303730"/>
    <a:srgbClr val="1357C4"/>
    <a:srgbClr val="46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5698" autoAdjust="0"/>
  </p:normalViewPr>
  <p:slideViewPr>
    <p:cSldViewPr>
      <p:cViewPr varScale="1">
        <p:scale>
          <a:sx n="111" d="100"/>
          <a:sy n="111" d="100"/>
        </p:scale>
        <p:origin x="146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42"/>
    </p:cViewPr>
  </p:sorterViewPr>
  <p:notesViewPr>
    <p:cSldViewPr>
      <p:cViewPr varScale="1">
        <p:scale>
          <a:sx n="85" d="100"/>
          <a:sy n="85" d="100"/>
        </p:scale>
        <p:origin x="-1915" y="-86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7746" y="0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433222D-18BA-47F3-AD25-773D847E5D75}" type="datetimeFigureOut">
              <a:rPr lang="en-US"/>
              <a:pPr>
                <a:defRPr/>
              </a:pPr>
              <a:t>6/20/2022</a:t>
            </a:fld>
            <a:endParaRPr lang="en-US" dirty="0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262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7746" y="9407262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42B73033-77CC-4DF4-8556-F92D3B847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06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746" y="0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76" y="4705782"/>
            <a:ext cx="5435150" cy="445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7262"/>
            <a:ext cx="2944508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746" y="9407262"/>
            <a:ext cx="2945632" cy="49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8" tIns="46654" rIns="93308" bIns="46654" numCol="1" anchor="b" anchorCtr="0" compatLnSpc="1">
            <a:prstTxWarp prst="textNoShape">
              <a:avLst/>
            </a:prstTxWarp>
          </a:bodyPr>
          <a:lstStyle>
            <a:lvl1pPr algn="r" defTabSz="9333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0A433A8-40BD-4F33-9BF2-B2B7105B05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881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hyperlink" Target="http://www.reaperlab.com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2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perlab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ttom Pictu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3400"/>
            <a:ext cx="9144000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2808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7309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4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SolarAgs" descr="http://solarags.tamu.edu/images/solarags_2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13999"/>
          <a:stretch/>
        </p:blipFill>
        <p:spPr bwMode="auto">
          <a:xfrm>
            <a:off x="71500" y="4431420"/>
            <a:ext cx="1524000" cy="5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277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 TA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3426131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rbalog@tamu.edu </a:t>
            </a:r>
          </a:p>
        </p:txBody>
      </p:sp>
    </p:spTree>
    <p:extLst>
      <p:ext uri="{BB962C8B-B14F-4D97-AF65-F5344CB8AC3E}">
        <p14:creationId xmlns:p14="http://schemas.microsoft.com/office/powerpoint/2010/main" val="145098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 TAMU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447346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Robert.Balog@Qatar.TAMU.edu</a:t>
            </a:r>
          </a:p>
        </p:txBody>
      </p:sp>
    </p:spTree>
    <p:extLst>
      <p:ext uri="{BB962C8B-B14F-4D97-AF65-F5344CB8AC3E}">
        <p14:creationId xmlns:p14="http://schemas.microsoft.com/office/powerpoint/2010/main" val="388306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E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152400" y="1143000"/>
            <a:ext cx="8839200" cy="5029200"/>
          </a:xfrm>
        </p:spPr>
        <p:txBody>
          <a:bodyPr/>
          <a:lstStyle>
            <a:lvl1pPr marL="233363" indent="-233363">
              <a:defRPr sz="2800"/>
            </a:lvl1pPr>
            <a:lvl2pPr marL="457200" indent="-223838">
              <a:defRPr sz="2400"/>
            </a:lvl2pPr>
            <a:lvl3pPr marL="690563" indent="-233363">
              <a:defRPr sz="20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pPr lvl="0"/>
            <a:r>
              <a:rPr lang="en-US" dirty="0"/>
              <a:t>Edit Master text styles - 28pt</a:t>
            </a:r>
          </a:p>
          <a:p>
            <a:pPr lvl="1"/>
            <a:r>
              <a:rPr lang="en-US" dirty="0"/>
              <a:t>Second level – 24pt</a:t>
            </a:r>
          </a:p>
          <a:p>
            <a:pPr lvl="2"/>
            <a:r>
              <a:rPr lang="en-US" dirty="0"/>
              <a:t>Third level – 20pt</a:t>
            </a:r>
          </a:p>
          <a:p>
            <a:pPr lvl="3"/>
            <a:r>
              <a:rPr lang="en-US" dirty="0"/>
              <a:t>Fourth level – 18pt</a:t>
            </a:r>
          </a:p>
          <a:p>
            <a:pPr lvl="4"/>
            <a:r>
              <a:rPr lang="en-US" dirty="0"/>
              <a:t>Fifth level – 18pt</a:t>
            </a:r>
          </a:p>
        </p:txBody>
      </p:sp>
      <p:sp>
        <p:nvSpPr>
          <p:cNvPr id="6" name="Footer"/>
          <p:cNvSpPr txBox="1"/>
          <p:nvPr userDrawn="1"/>
        </p:nvSpPr>
        <p:spPr>
          <a:xfrm>
            <a:off x="3200400" y="6400800"/>
            <a:ext cx="2743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&amp;</a:t>
            </a:r>
            <a:r>
              <a:rPr lang="en-US" sz="10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Advanced Power Electronics Research Laboratory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Number">
            <a:extLst>
              <a:ext uri="{FF2B5EF4-FFF2-40B4-BE49-F238E27FC236}">
                <a16:creationId xmlns:a16="http://schemas.microsoft.com/office/drawing/2014/main" id="{7DE463F3-8FE6-4949-811C-CFFD62CC5E92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65933370-FDFD-4DB0-9E20-8247AB67FB3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 dirty="0"/>
              <a:t>May 22, 2019</a:t>
            </a:r>
          </a:p>
        </p:txBody>
      </p:sp>
    </p:spTree>
    <p:extLst>
      <p:ext uri="{BB962C8B-B14F-4D97-AF65-F5344CB8AC3E}">
        <p14:creationId xmlns:p14="http://schemas.microsoft.com/office/powerpoint/2010/main" val="282501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AMUQ 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5632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492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Bottom Picture">
            <a:extLst>
              <a:ext uri="{FF2B5EF4-FFF2-40B4-BE49-F238E27FC236}">
                <a16:creationId xmlns:a16="http://schemas.microsoft.com/office/drawing/2014/main" id="{4003882C-6F4D-4C5A-B61C-7C3211D381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3400"/>
            <a:ext cx="9144000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olarAgs" descr="http://solarags.tamu.edu/images/solarags_2.jpg">
            <a:extLst>
              <a:ext uri="{FF2B5EF4-FFF2-40B4-BE49-F238E27FC236}">
                <a16:creationId xmlns:a16="http://schemas.microsoft.com/office/drawing/2014/main" id="{ED606951-9D87-46FA-AEAB-9076D9B64E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13999"/>
          <a:stretch/>
        </p:blipFill>
        <p:spPr bwMode="auto">
          <a:xfrm>
            <a:off x="71500" y="4431420"/>
            <a:ext cx="1524000" cy="5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4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2808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7309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Robert.Balog@Qatar.TAMU.edu</a:t>
            </a:r>
          </a:p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87FD11A0-8BA6-4F6F-AFE2-BDD748AA74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143B74B-A8FB-4BA0-A76F-3BE56DB467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8E52316-9E5F-4365-A731-879CC60D7B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C17472C-7B5A-4911-A64A-ED216B3C15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pictures TAMU 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hor Placeholder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228600" y="457200"/>
            <a:ext cx="4572000" cy="621584"/>
          </a:xfrm>
          <a:noFill/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PhD Student</a:t>
            </a:r>
          </a:p>
        </p:txBody>
      </p:sp>
      <p:pic>
        <p:nvPicPr>
          <p:cNvPr id="8" name="ReaperLab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09490"/>
            <a:ext cx="2798212" cy="886970"/>
          </a:xfrm>
          <a:prstGeom prst="rect">
            <a:avLst/>
          </a:prstGeom>
        </p:spPr>
      </p:pic>
      <p:sp>
        <p:nvSpPr>
          <p:cNvPr id="13" name="Titl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197069" y="2219168"/>
            <a:ext cx="8749862" cy="1895632"/>
          </a:xfrm>
        </p:spPr>
        <p:txBody>
          <a:bodyPr anchor="ctr" anchorCtr="0"/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sz="3600" dirty="0">
                <a:solidFill>
                  <a:schemeClr val="tx1"/>
                </a:solidFill>
              </a:rPr>
              <a:t>Replace this with your very long presentation title that takes up two or three lines. Keep the font to 32 to 36 point.</a:t>
            </a:r>
          </a:p>
        </p:txBody>
      </p:sp>
      <p:sp>
        <p:nvSpPr>
          <p:cNvPr id="2" name="Contact Information"/>
          <p:cNvSpPr txBox="1"/>
          <p:nvPr userDrawn="1"/>
        </p:nvSpPr>
        <p:spPr>
          <a:xfrm>
            <a:off x="6084168" y="1223174"/>
            <a:ext cx="2438400" cy="492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  <a:hlinkClick r:id="rId3"/>
              </a:rPr>
              <a:t>www.REAPERlab.com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050">
                <a:solidFill>
                  <a:srgbClr val="425871"/>
                </a:solidFill>
                <a:latin typeface="Moriston Regular" panose="02000000000000000000" pitchFamily="50" charset="0"/>
                <a:cs typeface="Times New Roman" panose="02020603050405020304" pitchFamily="18" charset="0"/>
              </a:rPr>
              <a:t>rbalog@tamu.edu</a:t>
            </a:r>
            <a:endParaRPr lang="en-US" sz="1050" dirty="0">
              <a:solidFill>
                <a:srgbClr val="425871"/>
              </a:solidFill>
              <a:latin typeface="Moriston Regular" panose="020000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Lab Director"/>
          <p:cNvSpPr txBox="1"/>
          <p:nvPr userDrawn="1"/>
        </p:nvSpPr>
        <p:spPr>
          <a:xfrm>
            <a:off x="220508" y="1163676"/>
            <a:ext cx="3431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0" fontAlgn="base" hangingPunct="0"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Robert S. Balog </a:t>
            </a:r>
            <a:b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 and Laboratory Director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10" name="Footer"/>
          <p:cNvSpPr>
            <a:spLocks noChangeArrowheads="1"/>
          </p:cNvSpPr>
          <p:nvPr userDrawn="1"/>
        </p:nvSpPr>
        <p:spPr bwMode="auto">
          <a:xfrm>
            <a:off x="0" y="6352032"/>
            <a:ext cx="9144000" cy="505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F099ACAA-1AB9-4CB2-BA94-5EBB448E86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44456DD-8B50-4003-8951-37A56645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371646F-7E38-4B03-83B9-35F9F4537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46C4FB7B-5619-45EC-87C4-7DB3527D0B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0" y="4343400"/>
            <a:ext cx="2286000" cy="2011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28600" y="2528900"/>
            <a:ext cx="8686800" cy="1800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May 22, 2019</a:t>
            </a:r>
            <a:endParaRPr lang="en-US" dirty="0"/>
          </a:p>
        </p:txBody>
      </p:sp>
      <p:sp>
        <p:nvSpPr>
          <p:cNvPr id="7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278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traight Connector Header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5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815C97E7-938E-4F24-BDBC-C7470B0C5C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May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9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4876800"/>
          </a:xfrm>
        </p:spPr>
        <p:txBody>
          <a:bodyPr/>
          <a:lstStyle>
            <a:lvl1pPr marL="233363" indent="-233363">
              <a:defRPr sz="2800">
                <a:solidFill>
                  <a:schemeClr val="tx1"/>
                </a:solidFill>
              </a:defRPr>
            </a:lvl1pPr>
            <a:lvl2pPr marL="457200" indent="-223838">
              <a:defRPr sz="2400">
                <a:solidFill>
                  <a:schemeClr val="tx1"/>
                </a:solidFill>
              </a:defRPr>
            </a:lvl2pPr>
            <a:lvl3pPr marL="690563" indent="-233363">
              <a:defRPr sz="2000">
                <a:solidFill>
                  <a:schemeClr val="tx1"/>
                </a:solidFill>
              </a:defRPr>
            </a:lvl3pPr>
            <a:lvl4pPr marL="1147763" indent="-228600">
              <a:defRPr sz="1800">
                <a:solidFill>
                  <a:schemeClr val="tx1"/>
                </a:solidFill>
              </a:defRPr>
            </a:lvl4pPr>
            <a:lvl5pPr marL="1604963" indent="-228600"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6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7" name="Date Placeholder">
            <a:extLst>
              <a:ext uri="{FF2B5EF4-FFF2-40B4-BE49-F238E27FC236}">
                <a16:creationId xmlns:a16="http://schemas.microsoft.com/office/drawing/2014/main" id="{94EFD016-ABA9-48AD-A69D-5EB876081FA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May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1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LT"/>
          <p:cNvSpPr>
            <a:spLocks noGrp="1"/>
          </p:cNvSpPr>
          <p:nvPr>
            <p:ph idx="1"/>
          </p:nvPr>
        </p:nvSpPr>
        <p:spPr>
          <a:xfrm>
            <a:off x="152400" y="1143000"/>
            <a:ext cx="4297680" cy="4876800"/>
          </a:xfrm>
        </p:spPr>
        <p:txBody>
          <a:bodyPr/>
          <a:lstStyle>
            <a:lvl1pPr marL="233363" indent="-233363">
              <a:defRPr sz="2800">
                <a:solidFill>
                  <a:schemeClr val="tx1"/>
                </a:solidFill>
              </a:defRPr>
            </a:lvl1pPr>
            <a:lvl2pPr marL="457200" indent="-223838">
              <a:defRPr sz="2400">
                <a:solidFill>
                  <a:schemeClr val="tx1"/>
                </a:solidFill>
              </a:defRPr>
            </a:lvl2pPr>
            <a:lvl3pPr marL="690563" indent="-233363">
              <a:defRPr sz="2000">
                <a:solidFill>
                  <a:schemeClr val="tx1"/>
                </a:solidFill>
              </a:defRPr>
            </a:lvl3pPr>
            <a:lvl4pPr marL="1147763" indent="-228600">
              <a:defRPr sz="1800">
                <a:solidFill>
                  <a:schemeClr val="tx1"/>
                </a:solidFill>
              </a:defRPr>
            </a:lvl4pPr>
            <a:lvl5pPr marL="1604963" indent="-228600"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 flipH="1">
            <a:off x="0" y="912237"/>
            <a:ext cx="8629650" cy="2165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6" name="SlideNumber"/>
          <p:cNvSpPr txBox="1">
            <a:spLocks noChangeArrowheads="1"/>
          </p:cNvSpPr>
          <p:nvPr userDrawn="1"/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Content Placeholder RT">
            <a:extLst>
              <a:ext uri="{FF2B5EF4-FFF2-40B4-BE49-F238E27FC236}">
                <a16:creationId xmlns:a16="http://schemas.microsoft.com/office/drawing/2014/main" id="{C47D726C-0DB8-4E1F-98C0-3A0F09516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3922" y="1142999"/>
            <a:ext cx="4297678" cy="48746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89C5DDF4-17B2-4428-81FE-160AAA83801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429000" y="6494160"/>
            <a:ext cx="4114800" cy="229001"/>
          </a:xfrm>
        </p:spPr>
        <p:txBody>
          <a:bodyPr/>
          <a:lstStyle/>
          <a:p>
            <a:r>
              <a:rPr lang="en-US"/>
              <a:t>May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divider"/>
          <p:cNvSpPr>
            <a:spLocks noChangeArrowheads="1"/>
          </p:cNvSpPr>
          <p:nvPr userDrawn="1"/>
        </p:nvSpPr>
        <p:spPr bwMode="auto">
          <a:xfrm>
            <a:off x="0" y="4441296"/>
            <a:ext cx="9144000" cy="533400"/>
          </a:xfrm>
          <a:prstGeom prst="rect">
            <a:avLst/>
          </a:prstGeom>
          <a:gradFill rotWithShape="1">
            <a:gsLst>
              <a:gs pos="0">
                <a:srgbClr val="50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/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ooter"/>
          <p:cNvSpPr>
            <a:spLocks noChangeArrowheads="1"/>
          </p:cNvSpPr>
          <p:nvPr userDrawn="1"/>
        </p:nvSpPr>
        <p:spPr bwMode="auto">
          <a:xfrm>
            <a:off x="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1800">
              <a:solidFill>
                <a:srgbClr val="FFFF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30480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REAPERla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38" y="5029201"/>
            <a:ext cx="4124562" cy="1206279"/>
          </a:xfrm>
          <a:prstGeom prst="rect">
            <a:avLst/>
          </a:prstGeom>
        </p:spPr>
      </p:pic>
      <p:pic>
        <p:nvPicPr>
          <p:cNvPr id="11" name="REAPERlab ico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9200"/>
            <a:ext cx="1167506" cy="1216152"/>
          </a:xfrm>
          <a:prstGeom prst="rect">
            <a:avLst/>
          </a:prstGeom>
        </p:spPr>
      </p:pic>
      <p:sp>
        <p:nvSpPr>
          <p:cNvPr id="12" name="Contact info"/>
          <p:cNvSpPr txBox="1"/>
          <p:nvPr userDrawn="1"/>
        </p:nvSpPr>
        <p:spPr>
          <a:xfrm>
            <a:off x="1828800" y="6400800"/>
            <a:ext cx="6134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0F2B50"/>
                </a:solidFill>
                <a:latin typeface="Moriston Medium" panose="02000000000000000000" pitchFamily="50" charset="0"/>
                <a:cs typeface="Arial" panose="020B0604020202020204" pitchFamily="34" charset="0"/>
              </a:rPr>
              <a:t>www.reaperlab.com	Robert.Balog@Qatar.TAMU.edu,  rbalog@tamu.edu </a:t>
            </a:r>
          </a:p>
        </p:txBody>
      </p:sp>
    </p:spTree>
    <p:extLst>
      <p:ext uri="{BB962C8B-B14F-4D97-AF65-F5344CB8AC3E}">
        <p14:creationId xmlns:p14="http://schemas.microsoft.com/office/powerpoint/2010/main" val="194252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2" name="Text Placeholder"/>
          <p:cNvSpPr>
            <a:spLocks noGrp="1"/>
          </p:cNvSpPr>
          <p:nvPr>
            <p:ph type="body" idx="1"/>
          </p:nvPr>
        </p:nvSpPr>
        <p:spPr bwMode="auto">
          <a:xfrm>
            <a:off x="228600" y="11430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traight Connector Footer"/>
          <p:cNvSpPr>
            <a:spLocks noChangeShapeType="1"/>
          </p:cNvSpPr>
          <p:nvPr userDrawn="1"/>
        </p:nvSpPr>
        <p:spPr bwMode="auto">
          <a:xfrm flipH="1">
            <a:off x="0" y="6322221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2000"/>
          </a:p>
        </p:txBody>
      </p:sp>
      <p:sp>
        <p:nvSpPr>
          <p:cNvPr id="8" name="SlideNumber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99035" y="6494159"/>
            <a:ext cx="416365" cy="229001"/>
          </a:xfrm>
          <a:prstGeom prst="rect">
            <a:avLst/>
          </a:prstGeom>
          <a:ln/>
        </p:spPr>
        <p:txBody>
          <a:bodyPr anchor="ctr" anchorCtr="0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Date Placeholder"/>
          <p:cNvSpPr>
            <a:spLocks noGrp="1"/>
          </p:cNvSpPr>
          <p:nvPr>
            <p:ph type="dt" sz="half" idx="2"/>
          </p:nvPr>
        </p:nvSpPr>
        <p:spPr>
          <a:xfrm>
            <a:off x="3429000" y="6494160"/>
            <a:ext cx="4114800" cy="229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May 22, 2019</a:t>
            </a:r>
            <a:endParaRPr lang="en-US" dirty="0"/>
          </a:p>
        </p:txBody>
      </p:sp>
      <p:pic>
        <p:nvPicPr>
          <p:cNvPr id="10" name="ReaperLab Logo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1" y="6459556"/>
            <a:ext cx="2018854" cy="2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4" r:id="rId2"/>
    <p:sldLayoutId id="2147483775" r:id="rId3"/>
    <p:sldLayoutId id="2147483772" r:id="rId4"/>
    <p:sldLayoutId id="2147483770" r:id="rId5"/>
    <p:sldLayoutId id="2147483756" r:id="rId6"/>
    <p:sldLayoutId id="2147483757" r:id="rId7"/>
    <p:sldLayoutId id="2147483773" r:id="rId8"/>
    <p:sldLayoutId id="2147483769" r:id="rId9"/>
    <p:sldLayoutId id="2147483777" r:id="rId10"/>
    <p:sldLayoutId id="2147483776" r:id="rId11"/>
    <p:sldLayoutId id="2147483771" r:id="rId1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 spc="-100">
          <a:solidFill>
            <a:schemeClr val="tx1"/>
          </a:solidFill>
          <a:effectLst/>
          <a:latin typeface="Times New Roman" pitchFamily="18" charset="0"/>
          <a:ea typeface="ＭＳ Ｐゴシック" pitchFamily="34" charset="-128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1pPr>
      <a:lvl2pPr marL="631825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3pPr>
      <a:lvl4pPr marL="1254125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4pPr>
      <a:lvl5pPr marL="1601788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800" kern="1200">
          <a:solidFill>
            <a:schemeClr val="tx1"/>
          </a:solidFill>
          <a:latin typeface="Times New Roman" panose="02020603050405020304" pitchFamily="18" charset="0"/>
          <a:ea typeface="ＭＳ Ｐゴシック" pitchFamily="34" charset="-128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2556-1546-40C9-BB30-D5FD0DB1E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Sawsan Shukri, PhD Student</a:t>
            </a:r>
          </a:p>
          <a:p>
            <a:r>
              <a:rPr lang="en-US" dirty="0"/>
              <a:t>Nabila Elbeheiry, Research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F55BF-B581-40ED-98CB-D48969EB6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5G Connected and Photovoltaic Powered Next Generation Greenhouses for Food Security [5GPPGH] – Sensor node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E76CC-1405-4617-8154-0A44B863D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B850C-E831-4E3B-9FD7-A1FBAAB9AFB0}" type="slidenum">
              <a:rPr lang="en-US" smtClean="0">
                <a:ea typeface="ＭＳ Ｐゴシック" pitchFamily="34" charset="-128"/>
              </a:rPr>
              <a:pPr>
                <a:defRPr/>
              </a:pPr>
              <a:t>1</a:t>
            </a:fld>
            <a:endParaRPr lang="en-US" dirty="0">
              <a:ea typeface="ＭＳ Ｐゴシック" pitchFamily="34" charset="-128"/>
            </a:endParaRPr>
          </a:p>
        </p:txBody>
      </p:sp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AAF063A7-8E16-46BD-9814-184A66561E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r="12321"/>
          <a:stretch>
            <a:fillRect/>
          </a:stretch>
        </p:blipFill>
        <p:spPr/>
      </p:pic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A35874A4-C9DE-4CA1-955F-D6896C8F20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4" r="12184"/>
          <a:stretch>
            <a:fillRect/>
          </a:stretch>
        </p:blipFill>
        <p:spPr/>
      </p:pic>
      <p:pic>
        <p:nvPicPr>
          <p:cNvPr id="92" name="Picture Placeholder 91">
            <a:extLst>
              <a:ext uri="{FF2B5EF4-FFF2-40B4-BE49-F238E27FC236}">
                <a16:creationId xmlns:a16="http://schemas.microsoft.com/office/drawing/2014/main" id="{09D9A98B-D512-43A9-BA0A-9F32901D7A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7486"/>
          <a:stretch>
            <a:fillRect/>
          </a:stretch>
        </p:blipFill>
        <p:spPr/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53A0A85A-6D51-433F-BD32-FBA1409659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14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361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55B8-E14E-4691-9FBD-3112FC0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38417-8FCB-45D2-A35B-9D55240265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May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952-7720-461C-91C4-0A74BF91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D117-92AE-4BBD-82C4-C6A5A332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– Sensor Node Development Testbed</a:t>
            </a:r>
          </a:p>
          <a:p>
            <a:pPr lvl="1"/>
            <a:r>
              <a:rPr lang="en-US" dirty="0"/>
              <a:t>Uses off-the-shelf sensor modules instead of sensor chips</a:t>
            </a:r>
          </a:p>
          <a:p>
            <a:pPr lvl="1"/>
            <a:r>
              <a:rPr lang="en-US" dirty="0"/>
              <a:t>Develop function calls for each sensor module</a:t>
            </a:r>
          </a:p>
          <a:p>
            <a:pPr lvl="1"/>
            <a:r>
              <a:rPr lang="en-US" dirty="0"/>
              <a:t>Develop and test integration of multiple sensors with communication</a:t>
            </a:r>
          </a:p>
          <a:p>
            <a:r>
              <a:rPr lang="en-US" dirty="0"/>
              <a:t>Phase 2 – purpose-built Sensor Node for field testing</a:t>
            </a:r>
          </a:p>
          <a:p>
            <a:pPr lvl="1"/>
            <a:r>
              <a:rPr lang="en-US" dirty="0"/>
              <a:t>Custom-designed PCB with sensors chips</a:t>
            </a:r>
          </a:p>
          <a:p>
            <a:pPr lvl="1"/>
            <a:r>
              <a:rPr lang="en-US" dirty="0"/>
              <a:t>Custom-designed enclosure</a:t>
            </a:r>
          </a:p>
        </p:txBody>
      </p:sp>
    </p:spTree>
    <p:extLst>
      <p:ext uri="{BB962C8B-B14F-4D97-AF65-F5344CB8AC3E}">
        <p14:creationId xmlns:p14="http://schemas.microsoft.com/office/powerpoint/2010/main" val="110824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8146-824B-48E9-91CC-002E94B5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Sensor Node Development Testbed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BBE9-DD91-430C-8A46-4D798CC7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GOAL: rapid prototyping and testing of firmware and hardware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Sensors</a:t>
            </a:r>
          </a:p>
          <a:p>
            <a:pPr lvl="1"/>
            <a:r>
              <a:rPr lang="en-US" sz="2000" dirty="0"/>
              <a:t>Reads data from sensors (currently every 1 second)</a:t>
            </a:r>
          </a:p>
          <a:p>
            <a:pPr lvl="1"/>
            <a:r>
              <a:rPr lang="en-US" sz="2000" dirty="0"/>
              <a:t>Buffers data, transmits to cloud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LCD screen for diagnostics and debugging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Communication</a:t>
            </a:r>
          </a:p>
          <a:p>
            <a:pPr lvl="1"/>
            <a:r>
              <a:rPr lang="en-US" sz="2000" dirty="0" err="1"/>
              <a:t>WiFi</a:t>
            </a:r>
            <a:r>
              <a:rPr lang="en-US" sz="2000" dirty="0"/>
              <a:t> communication using ESP8266 </a:t>
            </a:r>
            <a:r>
              <a:rPr lang="en-US" sz="2000" dirty="0" err="1"/>
              <a:t>NodeMCU</a:t>
            </a:r>
            <a:endParaRPr lang="en-US" sz="2000" dirty="0"/>
          </a:p>
          <a:p>
            <a:pPr lvl="2"/>
            <a:r>
              <a:rPr lang="en-US" sz="1800" dirty="0"/>
              <a:t>Currently communicating with </a:t>
            </a:r>
            <a:r>
              <a:rPr lang="en-US" sz="1800" dirty="0" err="1"/>
              <a:t>ThingSpeak</a:t>
            </a:r>
            <a:r>
              <a:rPr lang="en-US" sz="1800" dirty="0"/>
              <a:t>™ </a:t>
            </a:r>
          </a:p>
          <a:p>
            <a:pPr lvl="3"/>
            <a:r>
              <a:rPr lang="en-US" sz="1600" dirty="0" err="1"/>
              <a:t>ThingSpeak</a:t>
            </a:r>
            <a:r>
              <a:rPr lang="en-US" sz="1600" dirty="0"/>
              <a:t>™ Arduino library</a:t>
            </a:r>
          </a:p>
          <a:p>
            <a:pPr lvl="3"/>
            <a:r>
              <a:rPr lang="en-US" sz="1600" dirty="0"/>
              <a:t>JSON format and HTTP post requests</a:t>
            </a:r>
          </a:p>
          <a:p>
            <a:pPr lvl="2"/>
            <a:r>
              <a:rPr lang="en-US" sz="1800" dirty="0"/>
              <a:t>Test a basic communication with </a:t>
            </a:r>
            <a:r>
              <a:rPr lang="en-US" sz="1800" dirty="0" err="1"/>
              <a:t>NetasIon</a:t>
            </a:r>
            <a:r>
              <a:rPr lang="en-US" sz="1800" dirty="0"/>
              <a:t> using JSON</a:t>
            </a:r>
          </a:p>
          <a:p>
            <a:pPr lvl="3"/>
            <a:r>
              <a:rPr lang="en-US" sz="1600" dirty="0"/>
              <a:t>Easy to modify existing firmware that uses JSON format</a:t>
            </a:r>
          </a:p>
        </p:txBody>
      </p:sp>
    </p:spTree>
    <p:extLst>
      <p:ext uri="{BB962C8B-B14F-4D97-AF65-F5344CB8AC3E}">
        <p14:creationId xmlns:p14="http://schemas.microsoft.com/office/powerpoint/2010/main" val="235697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2B13-FC77-42BB-9072-D18C9E19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1AA45-A86D-489F-BFC1-30B38A92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" y="1471612"/>
            <a:ext cx="9056803" cy="40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43C6-1298-4053-BC8D-B034F20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Node Module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87CD-02F4-4F35-A436-C8DBACF9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Arduino mega2560</a:t>
            </a:r>
          </a:p>
          <a:p>
            <a:r>
              <a:rPr lang="en-US" sz="2000" dirty="0"/>
              <a:t>LCD screen 4x20 characters	</a:t>
            </a:r>
          </a:p>
          <a:p>
            <a:r>
              <a:rPr lang="en-US" sz="2000" dirty="0"/>
              <a:t>ESP8266 </a:t>
            </a:r>
            <a:r>
              <a:rPr lang="en-US" sz="2000" dirty="0" err="1"/>
              <a:t>NodeMCU</a:t>
            </a:r>
            <a:r>
              <a:rPr lang="en-US" sz="2000" dirty="0"/>
              <a:t> </a:t>
            </a:r>
          </a:p>
          <a:p>
            <a:r>
              <a:rPr lang="en-US" sz="2000" dirty="0"/>
              <a:t>Digital light intensity sensor, part number GY-302 BH1750</a:t>
            </a:r>
          </a:p>
          <a:p>
            <a:r>
              <a:rPr lang="en-US" sz="2000" dirty="0"/>
              <a:t>PIR sensor, part number </a:t>
            </a:r>
            <a:r>
              <a:rPr lang="pt-BR" sz="2000" dirty="0"/>
              <a:t>AM312 HC-SR312</a:t>
            </a:r>
          </a:p>
          <a:p>
            <a:r>
              <a:rPr lang="en-US" sz="2000" dirty="0"/>
              <a:t>Capacitive soil moisture sensor V1.2</a:t>
            </a:r>
          </a:p>
          <a:p>
            <a:r>
              <a:rPr lang="en-US" sz="2000" dirty="0"/>
              <a:t>Resistive soil moisture sensor , HD-38</a:t>
            </a:r>
          </a:p>
          <a:p>
            <a:r>
              <a:rPr lang="en-US" sz="2000" dirty="0"/>
              <a:t>Co2  air quality gas sensor module, part number CCS811</a:t>
            </a:r>
          </a:p>
          <a:p>
            <a:r>
              <a:rPr lang="en-US" sz="2000" dirty="0"/>
              <a:t>Temperature and humidity sensor, part number DHT11</a:t>
            </a:r>
          </a:p>
          <a:p>
            <a:r>
              <a:rPr lang="en-US" sz="2000" dirty="0"/>
              <a:t>Real time clock, part number DS3231 AT24C32 </a:t>
            </a:r>
          </a:p>
          <a:p>
            <a:r>
              <a:rPr lang="en-US" sz="2000" dirty="0"/>
              <a:t>RS485 to TTL board, part number SH-U12</a:t>
            </a:r>
          </a:p>
          <a:p>
            <a:r>
              <a:rPr lang="en-US" sz="2000" dirty="0" err="1"/>
              <a:t>Xinwoer</a:t>
            </a:r>
            <a:r>
              <a:rPr lang="en-US" sz="2000" dirty="0"/>
              <a:t>  soil NPK sensor V2.0</a:t>
            </a:r>
          </a:p>
          <a:p>
            <a:r>
              <a:rPr lang="en-US" sz="2000" dirty="0" err="1"/>
              <a:t>Xinwoer</a:t>
            </a:r>
            <a:r>
              <a:rPr lang="en-US" sz="2000" dirty="0"/>
              <a:t> soil PH sensor V2.0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166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Digital light intensity sensor</a:t>
            </a:r>
          </a:p>
          <a:p>
            <a:pPr lvl="1"/>
            <a:r>
              <a:rPr lang="en-US" sz="2800" dirty="0"/>
              <a:t>Supplied with 3.3 to 6V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I2C SCL Clock Frequency 400kHz</a:t>
            </a:r>
          </a:p>
          <a:p>
            <a:pPr marL="233362" lvl="1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893A7-531B-47C0-A716-AFDDB9F6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511290"/>
            <a:ext cx="1371600" cy="10695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7B4D1-8874-4298-9172-3EE275AD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57200"/>
            <a:ext cx="1047601" cy="10736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PIR Sensor</a:t>
            </a:r>
          </a:p>
          <a:p>
            <a:pPr lvl="1"/>
            <a:r>
              <a:rPr lang="en-US" sz="2800" dirty="0"/>
              <a:t>Supplied with 0 to 3.6V</a:t>
            </a:r>
          </a:p>
          <a:p>
            <a:pPr lvl="1"/>
            <a:r>
              <a:rPr lang="en-US" sz="2800" dirty="0"/>
              <a:t>Outputs a digital signal </a:t>
            </a:r>
          </a:p>
          <a:p>
            <a:pPr lvl="1"/>
            <a:r>
              <a:rPr lang="en-US" sz="2800" dirty="0"/>
              <a:t>Time based operating frequency: 16kHz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Capacitive soil moisture sensor </a:t>
            </a:r>
          </a:p>
          <a:p>
            <a:pPr lvl="1"/>
            <a:r>
              <a:rPr lang="en-US" sz="2800" dirty="0"/>
              <a:t>Supplied with 3.3 to 5.5V</a:t>
            </a:r>
          </a:p>
          <a:p>
            <a:pPr lvl="1"/>
            <a:r>
              <a:rPr lang="en-US" sz="2800" dirty="0"/>
              <a:t>Outputs an analog signal</a:t>
            </a:r>
          </a:p>
          <a:p>
            <a:pPr lvl="1"/>
            <a:r>
              <a:rPr lang="en-US" sz="2800" dirty="0"/>
              <a:t>XH2.54-3P connectors </a:t>
            </a:r>
          </a:p>
          <a:p>
            <a:pPr lvl="1"/>
            <a:r>
              <a:rPr lang="en-US" sz="2800" dirty="0"/>
              <a:t>For calibration:</a:t>
            </a:r>
          </a:p>
          <a:p>
            <a:pPr lvl="2"/>
            <a:r>
              <a:rPr lang="en-US" sz="2400" dirty="0"/>
              <a:t>Set the value when the probe is exposed to the air to 0%RH” </a:t>
            </a:r>
          </a:p>
          <a:p>
            <a:pPr lvl="2"/>
            <a:r>
              <a:rPr lang="en-US" sz="2400" dirty="0"/>
              <a:t>Set the value when the probe is placed in a cup of water to 100%RH” </a:t>
            </a:r>
          </a:p>
          <a:p>
            <a:pPr lvl="1"/>
            <a:endParaRPr lang="en-US" sz="2800" dirty="0"/>
          </a:p>
        </p:txBody>
      </p:sp>
      <p:pic>
        <p:nvPicPr>
          <p:cNvPr id="1026" name="Picture 2" descr="https://nettigo.eu/system/images/3876/original.JPG?1620642789">
            <a:extLst>
              <a:ext uri="{FF2B5EF4-FFF2-40B4-BE49-F238E27FC236}">
                <a16:creationId xmlns:a16="http://schemas.microsoft.com/office/drawing/2014/main" id="{E1166362-422D-4B52-95E8-819A0F728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t="-222" r="20417" b="222"/>
          <a:stretch/>
        </p:blipFill>
        <p:spPr bwMode="auto">
          <a:xfrm>
            <a:off x="7464163" y="381000"/>
            <a:ext cx="1226074" cy="119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9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Resistive soil moisture sensor </a:t>
            </a:r>
          </a:p>
          <a:p>
            <a:pPr lvl="1"/>
            <a:r>
              <a:rPr lang="en-US" sz="2800" dirty="0"/>
              <a:t>Supplied with 3.3 to 5.5V</a:t>
            </a:r>
          </a:p>
          <a:p>
            <a:pPr lvl="1"/>
            <a:r>
              <a:rPr lang="en-US" sz="2800" dirty="0"/>
              <a:t>Outputs an analog signal</a:t>
            </a:r>
          </a:p>
          <a:p>
            <a:pPr lvl="1"/>
            <a:r>
              <a:rPr lang="en-US" sz="2800" dirty="0"/>
              <a:t>XH2.54-3P connectors </a:t>
            </a:r>
          </a:p>
          <a:p>
            <a:pPr lvl="1"/>
            <a:r>
              <a:rPr lang="en-US" sz="2800" dirty="0"/>
              <a:t>For calibration:</a:t>
            </a:r>
          </a:p>
          <a:p>
            <a:pPr lvl="2"/>
            <a:r>
              <a:rPr lang="en-US" sz="2400" dirty="0"/>
              <a:t>Set the value when the probe is exposed to the air to 0%RH” </a:t>
            </a:r>
          </a:p>
          <a:p>
            <a:pPr lvl="2"/>
            <a:r>
              <a:rPr lang="en-US" sz="2400" dirty="0"/>
              <a:t>Set the value when the probe is placed in a cup of water to 100%RH” </a:t>
            </a:r>
          </a:p>
          <a:p>
            <a:pPr marL="233362" lvl="1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CD3B7-71C1-4380-B2CD-9F72AEE1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248908"/>
            <a:ext cx="1485899" cy="14858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3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Co2  air quality gas sensor module</a:t>
            </a:r>
          </a:p>
          <a:p>
            <a:pPr lvl="1"/>
            <a:r>
              <a:rPr lang="en-US" sz="2800" dirty="0"/>
              <a:t>Supplied with 3 to 5V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Frequency of I2C bus supported 100 kHz</a:t>
            </a:r>
          </a:p>
          <a:p>
            <a:pPr lvl="1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0FF3A-845F-4512-AD5C-CD70D9982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533400"/>
            <a:ext cx="1336313" cy="10703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2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0CDB-72A4-489D-9E8F-03A4E1A1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the Sensor Node Development Testbed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171E7-8879-4C02-AF4F-AA202CAD5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71600"/>
            <a:ext cx="3429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45061-4DE8-425B-8BB9-C58C4BB7B6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00175"/>
            <a:ext cx="3438525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DHT11 Temperature and Humidity Sensor</a:t>
            </a:r>
          </a:p>
          <a:p>
            <a:pPr lvl="1"/>
            <a:r>
              <a:rPr lang="en-US" sz="2800" dirty="0"/>
              <a:t>Sampled at a maximum rate of 1 second</a:t>
            </a:r>
          </a:p>
          <a:p>
            <a:pPr lvl="1"/>
            <a:r>
              <a:rPr lang="en-US" sz="2800" dirty="0"/>
              <a:t>Analog interface to Arduino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453B6-A839-4E3F-A73F-60EDB9C87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68640"/>
            <a:ext cx="1121608" cy="6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95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Real Time Clock</a:t>
            </a:r>
          </a:p>
          <a:p>
            <a:pPr lvl="1"/>
            <a:r>
              <a:rPr lang="en-US" sz="2800" dirty="0"/>
              <a:t>I2C communication</a:t>
            </a:r>
          </a:p>
          <a:p>
            <a:pPr lvl="1"/>
            <a:r>
              <a:rPr lang="en-US" sz="2800" dirty="0"/>
              <a:t>Fast (400kHz) I2C interface</a:t>
            </a:r>
          </a:p>
          <a:p>
            <a:pPr lvl="1"/>
            <a:r>
              <a:rPr lang="en-US" sz="2800" dirty="0"/>
              <a:t>Comes with a 3V battery</a:t>
            </a:r>
          </a:p>
          <a:p>
            <a:pPr lvl="1"/>
            <a:r>
              <a:rPr lang="en-US" sz="2800" dirty="0"/>
              <a:t>Requires 1 time manual synchronization 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3DD22-D6DF-47D8-A03C-713ACC407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4" t="4286" r="22923" b="11143"/>
          <a:stretch/>
        </p:blipFill>
        <p:spPr>
          <a:xfrm>
            <a:off x="7356904" y="386051"/>
            <a:ext cx="1440591" cy="1239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89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RS485 to TTL board</a:t>
            </a:r>
          </a:p>
          <a:p>
            <a:pPr lvl="1"/>
            <a:r>
              <a:rPr lang="en-US" sz="2800" dirty="0"/>
              <a:t>Supplied with 5V</a:t>
            </a:r>
          </a:p>
          <a:p>
            <a:pPr lvl="1"/>
            <a:r>
              <a:rPr lang="en-US" sz="2800" dirty="0"/>
              <a:t>Transmit up to 2.5Mbps</a:t>
            </a:r>
          </a:p>
        </p:txBody>
      </p:sp>
      <p:pic>
        <p:nvPicPr>
          <p:cNvPr id="4098" name="Picture 2" descr="https://m.media-amazon.com/images/I/61FpiuI3MbL._SL1001_.jpg">
            <a:extLst>
              <a:ext uri="{FF2B5EF4-FFF2-40B4-BE49-F238E27FC236}">
                <a16:creationId xmlns:a16="http://schemas.microsoft.com/office/drawing/2014/main" id="{05205EF7-83C3-456C-9A21-9FB17D69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2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/>
              <a:t>Xinwoer</a:t>
            </a:r>
            <a:r>
              <a:rPr lang="en-US" sz="3200" dirty="0"/>
              <a:t>  soil NPK sensor</a:t>
            </a:r>
          </a:p>
          <a:p>
            <a:pPr lvl="1"/>
            <a:r>
              <a:rPr lang="en-US" sz="2800" dirty="0"/>
              <a:t>Supplied with 12 to 24V</a:t>
            </a:r>
          </a:p>
          <a:p>
            <a:pPr lvl="1"/>
            <a:r>
              <a:rPr lang="en-US" sz="2800" dirty="0"/>
              <a:t>RS485 communication </a:t>
            </a:r>
          </a:p>
          <a:p>
            <a:pPr lvl="1"/>
            <a:r>
              <a:rPr lang="en-US" sz="2800" dirty="0"/>
              <a:t>Variable baud rate: 2400/4800/9600</a:t>
            </a:r>
          </a:p>
          <a:p>
            <a:pPr lvl="1"/>
            <a:r>
              <a:rPr lang="en-US" sz="2800" dirty="0"/>
              <a:t>Can be used with multiple sensors in a 485 bus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3074" name="Picture 2" descr="https://m.media-amazon.com/images/I/51EDCJTlbLL._AC_SL1001_.jpg">
            <a:extLst>
              <a:ext uri="{FF2B5EF4-FFF2-40B4-BE49-F238E27FC236}">
                <a16:creationId xmlns:a16="http://schemas.microsoft.com/office/drawing/2014/main" id="{4ABE20D7-8B7D-4C3C-A347-0D52E882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528461"/>
            <a:ext cx="1466850" cy="9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0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B14-8559-4836-8181-6FBB8D42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8120"/>
            <a:ext cx="8686800" cy="640080"/>
          </a:xfrm>
        </p:spPr>
        <p:txBody>
          <a:bodyPr/>
          <a:lstStyle/>
          <a:p>
            <a:r>
              <a:rPr lang="en-US" dirty="0"/>
              <a:t>Sensor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1917-969F-4A92-B0E0-0B57A58D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/>
              <a:t>Xinwoer</a:t>
            </a:r>
            <a:r>
              <a:rPr lang="en-US" sz="3200" dirty="0"/>
              <a:t>  soil PH sensor V2.0</a:t>
            </a:r>
          </a:p>
          <a:p>
            <a:pPr lvl="1"/>
            <a:r>
              <a:rPr lang="en-US" sz="2800" dirty="0"/>
              <a:t>Supplied with 12 to 24V</a:t>
            </a:r>
          </a:p>
          <a:p>
            <a:pPr lvl="1"/>
            <a:r>
              <a:rPr lang="en-US" sz="2800" dirty="0"/>
              <a:t>RS485 communication </a:t>
            </a:r>
          </a:p>
          <a:p>
            <a:pPr lvl="1"/>
            <a:r>
              <a:rPr lang="en-US" sz="2800" dirty="0"/>
              <a:t>Variable baud rate: 2400/4800/9600</a:t>
            </a:r>
          </a:p>
          <a:p>
            <a:pPr lvl="1"/>
            <a:r>
              <a:rPr lang="en-US" sz="2800" dirty="0"/>
              <a:t>Can be used with multiple sensors in a 485 bus</a:t>
            </a:r>
          </a:p>
          <a:p>
            <a:pPr marL="233362" lvl="1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2050" name="Picture 2" descr="Xinwoer 12-24V DC Soil Moisture Sensor,0-10V Output Waterproof Greenhouse Soil  Moisture Humidity Sensor Tester Meter,Corrosion Resistance, Vacuum Filling  and Sealing : Amazon.co.uk: Garden &amp; Outdoors">
            <a:extLst>
              <a:ext uri="{FF2B5EF4-FFF2-40B4-BE49-F238E27FC236}">
                <a16:creationId xmlns:a16="http://schemas.microsoft.com/office/drawing/2014/main" id="{CA24FDAF-AB70-4DDC-8A9D-BB13E2C2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8569" y="336839"/>
            <a:ext cx="957262" cy="13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8E8D953-1C44-4127-AF87-392967AF95D5}"/>
              </a:ext>
            </a:extLst>
          </p:cNvPr>
          <p:cNvSpPr/>
          <p:nvPr/>
        </p:nvSpPr>
        <p:spPr>
          <a:xfrm>
            <a:off x="7277100" y="298019"/>
            <a:ext cx="16002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9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60AF-C639-4F06-8102-85685EE9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8120"/>
            <a:ext cx="8686800" cy="640080"/>
          </a:xfrm>
        </p:spPr>
        <p:txBody>
          <a:bodyPr/>
          <a:lstStyle/>
          <a:p>
            <a:r>
              <a:rPr lang="en-US" dirty="0"/>
              <a:t>Sensor Node Development Testbed Status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C7CCBF-4854-4A30-8D56-9F8276353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74054"/>
              </p:ext>
            </p:extLst>
          </p:nvPr>
        </p:nvGraphicFramePr>
        <p:xfrm>
          <a:off x="228600" y="1524000"/>
          <a:ext cx="8763000" cy="4418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2216732497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3257421489"/>
                    </a:ext>
                  </a:extLst>
                </a:gridCol>
              </a:tblGrid>
              <a:tr h="299072">
                <a:tc>
                  <a:txBody>
                    <a:bodyPr/>
                    <a:lstStyle/>
                    <a:p>
                      <a:r>
                        <a:rPr lang="en-US" b="1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985045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Digital light intensity sensor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66696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PIR sensor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05017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Capacitive soil moisture sensor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REAPERLab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SensorNode</a:t>
                      </a:r>
                      <a:r>
                        <a:rPr lang="en-US" dirty="0"/>
                        <a:t> tested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54534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Resistive soil moisture sensor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45946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Co2  air quality gas sensor module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39875"/>
                  </a:ext>
                </a:extLst>
              </a:tr>
              <a:tr h="464531">
                <a:tc>
                  <a:txBody>
                    <a:bodyPr/>
                    <a:lstStyle/>
                    <a:p>
                      <a:r>
                        <a:rPr lang="en-US" dirty="0"/>
                        <a:t>Temperature and humidity sensor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REAPERLab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SensorNode</a:t>
                      </a:r>
                      <a:r>
                        <a:rPr lang="en-US" dirty="0"/>
                        <a:t> tested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268094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Real time clock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calls integrated into a </a:t>
                      </a:r>
                      <a:r>
                        <a:rPr lang="en-US" dirty="0" err="1"/>
                        <a:t>SensorNode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80593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RS485 to TTL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68419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/>
                        <a:t>RS485 to TTL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9339"/>
                  </a:ext>
                </a:extLst>
              </a:tr>
              <a:tr h="299072">
                <a:tc>
                  <a:txBody>
                    <a:bodyPr/>
                    <a:lstStyle/>
                    <a:p>
                      <a:r>
                        <a:rPr lang="en-US" dirty="0" err="1"/>
                        <a:t>Xinwoer</a:t>
                      </a:r>
                      <a:r>
                        <a:rPr lang="en-US" dirty="0"/>
                        <a:t> soil PH sensor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 calls are not implemented yet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45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840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B8FD-25AA-453A-99FF-BAFA8283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SensorNode</a:t>
            </a:r>
            <a:r>
              <a:rPr lang="en-US" dirty="0"/>
              <a:t> Firmware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BC8C-CAC5-4C7A-9E94-E5ECE302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4876800"/>
          </a:xfrm>
        </p:spPr>
        <p:txBody>
          <a:bodyPr/>
          <a:lstStyle/>
          <a:p>
            <a:r>
              <a:rPr lang="en-US" sz="2400" dirty="0"/>
              <a:t>The firmware is organized into sections:</a:t>
            </a:r>
          </a:p>
          <a:p>
            <a:pPr lvl="1"/>
            <a:r>
              <a:rPr lang="en-US" sz="2000" dirty="0"/>
              <a:t>Initialization</a:t>
            </a:r>
          </a:p>
          <a:p>
            <a:pPr lvl="2"/>
            <a:r>
              <a:rPr lang="en-US" sz="1800" dirty="0"/>
              <a:t>*** used in comments of the code</a:t>
            </a:r>
          </a:p>
          <a:p>
            <a:pPr lvl="2"/>
            <a:r>
              <a:rPr lang="en-US" sz="1800" dirty="0"/>
              <a:t>Setup parameters, assign microcontroller resources</a:t>
            </a:r>
          </a:p>
          <a:p>
            <a:pPr lvl="1"/>
            <a:r>
              <a:rPr lang="en-US" sz="2000" dirty="0"/>
              <a:t>Setup</a:t>
            </a:r>
          </a:p>
          <a:p>
            <a:pPr lvl="2"/>
            <a:r>
              <a:rPr lang="en-US" sz="1800" dirty="0"/>
              <a:t>+++ used in comments of the code</a:t>
            </a:r>
          </a:p>
          <a:p>
            <a:pPr lvl="1"/>
            <a:r>
              <a:rPr lang="en-US" sz="2000" dirty="0"/>
              <a:t>Main loop</a:t>
            </a:r>
          </a:p>
          <a:p>
            <a:pPr lvl="1"/>
            <a:r>
              <a:rPr lang="en-US" sz="2000" dirty="0"/>
              <a:t>Function definitions</a:t>
            </a:r>
          </a:p>
          <a:p>
            <a:pPr lvl="2"/>
            <a:r>
              <a:rPr lang="en-US" sz="1800" dirty="0"/>
              <a:t>--- used in comments of the code</a:t>
            </a:r>
          </a:p>
          <a:p>
            <a:r>
              <a:rPr lang="en-US" sz="2400" dirty="0"/>
              <a:t>Interrupts are used to control timing and support sleep modes to reduce power consumption</a:t>
            </a:r>
          </a:p>
          <a:p>
            <a:r>
              <a:rPr lang="en-US" sz="2400" dirty="0"/>
              <a:t>Currently, sampling rate is arbitrary, chosen to support development and debugging. Probably will be slowed down for actual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76867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5056-9B51-4F1B-9E4E-4E6C918A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01B77-04F3-47E7-B2B2-ED559E16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219200"/>
            <a:ext cx="566420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5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CA6B-D8F7-479F-ACA4-CCE232C9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to </a:t>
            </a:r>
            <a:r>
              <a:rPr lang="en-US" dirty="0" err="1"/>
              <a:t>ThingSpeak</a:t>
            </a:r>
            <a:r>
              <a:rPr lang="en-US" dirty="0"/>
              <a:t>™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F50D1-A76B-4F63-B862-351AD3869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Send single data read at a time using </a:t>
            </a:r>
            <a:r>
              <a:rPr lang="en-US" dirty="0" err="1"/>
              <a:t>ThingSpeak</a:t>
            </a:r>
            <a:r>
              <a:rPr lang="en-US" dirty="0"/>
              <a:t>™ Arduino library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Bulk update data to </a:t>
            </a:r>
            <a:r>
              <a:rPr lang="en-US" dirty="0" err="1"/>
              <a:t>ThingSpeak</a:t>
            </a:r>
            <a:r>
              <a:rPr lang="en-US" dirty="0"/>
              <a:t>™  using JSON format</a:t>
            </a:r>
          </a:p>
          <a:p>
            <a:pPr marL="738187" lvl="1" indent="-514350"/>
            <a:r>
              <a:rPr lang="en-US" dirty="0"/>
              <a:t>Using variable string for message body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Bulk update &amp; Memory Optimization (in progress)	</a:t>
            </a:r>
          </a:p>
          <a:p>
            <a:pPr marL="971550" lvl="2" indent="-514350"/>
            <a:r>
              <a:rPr lang="en-US" dirty="0"/>
              <a:t>Using constants for the fixed part of the string </a:t>
            </a:r>
          </a:p>
          <a:p>
            <a:pPr marL="971550" lvl="2" indent="-514350"/>
            <a:r>
              <a:rPr lang="en-US" dirty="0"/>
              <a:t>Using </a:t>
            </a:r>
            <a:r>
              <a:rPr lang="en-US" dirty="0" err="1"/>
              <a:t>ArduinoJson</a:t>
            </a:r>
            <a:r>
              <a:rPr lang="en-US" dirty="0"/>
              <a:t> library for handling JSON structure</a:t>
            </a:r>
          </a:p>
          <a:p>
            <a:pPr marL="971550" lvl="2" indent="-514350"/>
            <a:r>
              <a:rPr lang="en-US" dirty="0"/>
              <a:t>Using fixed memory allocation, allowing to work on devices with very little RAM.</a:t>
            </a:r>
          </a:p>
          <a:p>
            <a:pPr marL="971550" lvl="2" indent="-514350"/>
            <a:r>
              <a:rPr lang="en-US" dirty="0"/>
              <a:t>Splitting the post string ( body string) to multiple post strings</a:t>
            </a:r>
          </a:p>
          <a:p>
            <a:pPr marL="22383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9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2E73-ABC8-424C-8071-A4782F87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Capabilities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9931-5B64-475B-8A9E-A938050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memory usage of the JSON string</a:t>
            </a:r>
          </a:p>
          <a:p>
            <a:r>
              <a:rPr lang="en-US" dirty="0"/>
              <a:t>Integrate </a:t>
            </a:r>
            <a:r>
              <a:rPr lang="en-US" dirty="0" err="1"/>
              <a:t>LoRa</a:t>
            </a:r>
            <a:r>
              <a:rPr lang="en-US" dirty="0"/>
              <a:t> wireless communication </a:t>
            </a:r>
            <a:r>
              <a:rPr lang="en-US"/>
              <a:t>for increased range of outdoor </a:t>
            </a:r>
            <a:r>
              <a:rPr lang="en-US" dirty="0"/>
              <a:t>testing </a:t>
            </a:r>
          </a:p>
          <a:p>
            <a:r>
              <a:rPr lang="en-US" dirty="0"/>
              <a:t>Add external SD card for local data buffering in case communication is lost</a:t>
            </a:r>
          </a:p>
          <a:p>
            <a:r>
              <a:rPr lang="en-US" dirty="0"/>
              <a:t>Optimize power consumption by using sleep mode</a:t>
            </a:r>
          </a:p>
          <a:p>
            <a:r>
              <a:rPr lang="en-US" dirty="0"/>
              <a:t>Phase 2 </a:t>
            </a:r>
            <a:r>
              <a:rPr lang="en-US" dirty="0" err="1"/>
              <a:t>REAPERlab</a:t>
            </a:r>
            <a:r>
              <a:rPr lang="en-US" dirty="0"/>
              <a:t> </a:t>
            </a:r>
            <a:r>
              <a:rPr lang="en-US" dirty="0" err="1"/>
              <a:t>SensorNode</a:t>
            </a:r>
            <a:endParaRPr lang="en-US" dirty="0"/>
          </a:p>
          <a:p>
            <a:pPr lvl="1"/>
            <a:r>
              <a:rPr lang="en-US" dirty="0"/>
              <a:t>Development and field testing</a:t>
            </a:r>
          </a:p>
          <a:p>
            <a:pPr marL="233362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52DB-205F-4C3D-B119-2208E217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firmware</a:t>
            </a:r>
          </a:p>
        </p:txBody>
      </p:sp>
    </p:spTree>
    <p:extLst>
      <p:ext uri="{BB962C8B-B14F-4D97-AF65-F5344CB8AC3E}">
        <p14:creationId xmlns:p14="http://schemas.microsoft.com/office/powerpoint/2010/main" val="734316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C036-CE71-4136-B5EE-EDE49C46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975594D0-AB92-4F48-BEA4-73964B4E38BC}"/>
              </a:ext>
            </a:extLst>
          </p:cNvPr>
          <p:cNvSpPr txBox="1">
            <a:spLocks/>
          </p:cNvSpPr>
          <p:nvPr/>
        </p:nvSpPr>
        <p:spPr>
          <a:xfrm>
            <a:off x="503548" y="620688"/>
            <a:ext cx="8411851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1pPr>
            <a:lvl2pPr marL="63182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3pPr>
            <a:lvl4pPr marL="1254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4pPr>
            <a:lvl5pPr marL="16017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Acknowledgment:</a:t>
            </a:r>
          </a:p>
          <a:p>
            <a:pPr marL="0" indent="0">
              <a:buNone/>
            </a:pPr>
            <a:r>
              <a:rPr lang="en-US" sz="2800" dirty="0"/>
              <a:t>This publication was made possible by AICC02-0505-190022 from the Qatar National Research Fund (a member of Qatar Foundation). The statements made herein are solely the responsibility of the authors.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48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10D8-8DF1-4811-AF9E-EC58558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Install Arduino 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246E-F22B-4B5C-8F9F-B5EE8EFA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https://www.arduino.cc/en/software</a:t>
            </a:r>
            <a:r>
              <a:rPr lang="en-US" dirty="0"/>
              <a:t> </a:t>
            </a:r>
          </a:p>
          <a:p>
            <a:r>
              <a:rPr lang="en-US" dirty="0"/>
              <a:t>Under download options choose your operating system installer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downloading and installing the IDE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BEE38C-8626-4D62-B04C-A5BA7AA18879}"/>
              </a:ext>
            </a:extLst>
          </p:cNvPr>
          <p:cNvGrpSpPr/>
          <p:nvPr/>
        </p:nvGrpSpPr>
        <p:grpSpPr>
          <a:xfrm>
            <a:off x="1752600" y="2567940"/>
            <a:ext cx="4654002" cy="2438400"/>
            <a:chOff x="1752600" y="2567940"/>
            <a:chExt cx="4654002" cy="2438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62922B-CD00-41BF-9AE9-DEF15537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567940"/>
              <a:ext cx="4654002" cy="2438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DCA3D0-C2F1-4FC8-931A-A24C5EE3C3F3}"/>
                </a:ext>
              </a:extLst>
            </p:cNvPr>
            <p:cNvSpPr/>
            <p:nvPr/>
          </p:nvSpPr>
          <p:spPr>
            <a:xfrm>
              <a:off x="4343400" y="3810000"/>
              <a:ext cx="1066800" cy="1165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65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2336-0F06-4BDF-A1C0-0D98FB1A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2- Put libraries in the default library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4FBF-D34A-47F7-885E-880F33E4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443805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 the Arduino IDE, go to files, preferences and copy the default folder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Paste the default folder path in your windows file explorer and go to libraries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all the provided libraries and paste them in the default folder path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9E37B9-DF61-4340-A3C9-F33EA274B9DF}"/>
              </a:ext>
            </a:extLst>
          </p:cNvPr>
          <p:cNvGrpSpPr/>
          <p:nvPr/>
        </p:nvGrpSpPr>
        <p:grpSpPr>
          <a:xfrm>
            <a:off x="5943600" y="455956"/>
            <a:ext cx="2982360" cy="2024601"/>
            <a:chOff x="2017026" y="2270121"/>
            <a:chExt cx="3591873" cy="2461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6B9A34-4B6F-468A-AE86-95B76866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33" t="-514" r="32012" b="60687"/>
            <a:stretch/>
          </p:blipFill>
          <p:spPr>
            <a:xfrm>
              <a:off x="2117696" y="2270121"/>
              <a:ext cx="3491203" cy="2461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44A017-3AD9-460A-919F-F40CC1794F5E}"/>
                </a:ext>
              </a:extLst>
            </p:cNvPr>
            <p:cNvSpPr/>
            <p:nvPr/>
          </p:nvSpPr>
          <p:spPr>
            <a:xfrm>
              <a:off x="2017026" y="3676162"/>
              <a:ext cx="868511" cy="254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5ADFEE-08A0-47D4-9042-05250662D065}"/>
              </a:ext>
            </a:extLst>
          </p:cNvPr>
          <p:cNvGrpSpPr/>
          <p:nvPr/>
        </p:nvGrpSpPr>
        <p:grpSpPr>
          <a:xfrm>
            <a:off x="5630266" y="2560332"/>
            <a:ext cx="3254654" cy="1891668"/>
            <a:chOff x="5000625" y="3144035"/>
            <a:chExt cx="3914775" cy="2355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8BFCFE-2AD5-43E6-A724-7F299A166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25" y="3144035"/>
              <a:ext cx="3914775" cy="23556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1F6C9B-6F2B-478D-9AA5-2DB20183B05D}"/>
                </a:ext>
              </a:extLst>
            </p:cNvPr>
            <p:cNvSpPr/>
            <p:nvPr/>
          </p:nvSpPr>
          <p:spPr>
            <a:xfrm>
              <a:off x="5000625" y="3538728"/>
              <a:ext cx="3914775" cy="118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08418-652C-4AC9-8D16-CFFEF1BB9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35" y="4551672"/>
            <a:ext cx="3582315" cy="2024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018CA-9149-43DD-88AF-11790F8F3BB0}"/>
              </a:ext>
            </a:extLst>
          </p:cNvPr>
          <p:cNvSpPr txBox="1"/>
          <p:nvPr/>
        </p:nvSpPr>
        <p:spPr>
          <a:xfrm>
            <a:off x="4296451" y="235503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Default folder path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FCC1F-E483-40FD-B0F4-5F2E6176A6AC}"/>
              </a:ext>
            </a:extLst>
          </p:cNvPr>
          <p:cNvCxnSpPr>
            <a:cxnSpLocks/>
          </p:cNvCxnSpPr>
          <p:nvPr/>
        </p:nvCxnSpPr>
        <p:spPr>
          <a:xfrm>
            <a:off x="5466435" y="2667000"/>
            <a:ext cx="163831" cy="198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25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663E-8A04-41FA-8F88-2ECFDF4B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3-Upload firmware to the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AAE6-2983-4817-877B-3E5B32B0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876800"/>
          </a:xfrm>
        </p:spPr>
        <p:txBody>
          <a:bodyPr/>
          <a:lstStyle/>
          <a:p>
            <a:r>
              <a:rPr lang="en-US" sz="2400" dirty="0"/>
              <a:t>Open the Arduino file you want</a:t>
            </a:r>
          </a:p>
          <a:p>
            <a:r>
              <a:rPr lang="en-US" sz="2400" dirty="0"/>
              <a:t> to upload</a:t>
            </a:r>
          </a:p>
          <a:p>
            <a:endParaRPr lang="en-US" sz="1050" dirty="0"/>
          </a:p>
          <a:p>
            <a:r>
              <a:rPr lang="en-US" sz="2400" dirty="0"/>
              <a:t>Under tools make sure board is selected as mMega2560 and the right communication port is selected  </a:t>
            </a:r>
          </a:p>
          <a:p>
            <a:r>
              <a:rPr lang="en-US" sz="2400" dirty="0"/>
              <a:t>Press upload and observe your sketch being compiling and uploading to the system 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388A14-88F1-4832-A061-12719F221755}"/>
              </a:ext>
            </a:extLst>
          </p:cNvPr>
          <p:cNvGrpSpPr/>
          <p:nvPr/>
        </p:nvGrpSpPr>
        <p:grpSpPr>
          <a:xfrm>
            <a:off x="5518048" y="0"/>
            <a:ext cx="3657600" cy="2333625"/>
            <a:chOff x="685800" y="1905000"/>
            <a:chExt cx="4724400" cy="2514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DF913-FDC7-4985-8A2F-7B8F262E8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30696" b="67121"/>
            <a:stretch/>
          </p:blipFill>
          <p:spPr>
            <a:xfrm>
              <a:off x="685800" y="1905000"/>
              <a:ext cx="4724400" cy="25146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9299E4-E954-4560-8872-8E3E9F3D5A69}"/>
                </a:ext>
              </a:extLst>
            </p:cNvPr>
            <p:cNvSpPr/>
            <p:nvPr/>
          </p:nvSpPr>
          <p:spPr>
            <a:xfrm>
              <a:off x="1219200" y="3276600"/>
              <a:ext cx="2362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60A590-A8BE-4482-B355-BB772491D0A7}"/>
                </a:ext>
              </a:extLst>
            </p:cNvPr>
            <p:cNvSpPr/>
            <p:nvPr/>
          </p:nvSpPr>
          <p:spPr>
            <a:xfrm>
              <a:off x="1219200" y="3429000"/>
              <a:ext cx="23622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517C2D-5B89-4BE5-9A98-B346B3308A95}"/>
                </a:ext>
              </a:extLst>
            </p:cNvPr>
            <p:cNvSpPr/>
            <p:nvPr/>
          </p:nvSpPr>
          <p:spPr>
            <a:xfrm>
              <a:off x="3352800" y="4114800"/>
              <a:ext cx="1600200" cy="205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522BEE-98FA-404E-A31A-94D640AA8069}"/>
              </a:ext>
            </a:extLst>
          </p:cNvPr>
          <p:cNvGrpSpPr/>
          <p:nvPr/>
        </p:nvGrpSpPr>
        <p:grpSpPr>
          <a:xfrm>
            <a:off x="0" y="3878898"/>
            <a:ext cx="9144000" cy="2837959"/>
            <a:chOff x="0" y="3878898"/>
            <a:chExt cx="9144000" cy="28379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CFF16-55CD-46CF-AE82-22D09C835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78898"/>
              <a:ext cx="9144000" cy="28379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96E3F3-4822-4E7B-A9B1-D89E1CCFB084}"/>
                </a:ext>
              </a:extLst>
            </p:cNvPr>
            <p:cNvSpPr/>
            <p:nvPr/>
          </p:nvSpPr>
          <p:spPr>
            <a:xfrm>
              <a:off x="152400" y="4038600"/>
              <a:ext cx="2286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7D1354-C235-4C23-9E6D-8135225DCA39}"/>
                </a:ext>
              </a:extLst>
            </p:cNvPr>
            <p:cNvSpPr/>
            <p:nvPr/>
          </p:nvSpPr>
          <p:spPr>
            <a:xfrm>
              <a:off x="0" y="5867400"/>
              <a:ext cx="91440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31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35A2-893E-433A-A167-C4260AF6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4-Monitor from the serial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D98D-6F11-4795-B93D-9A2942C2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5410200" cy="4876800"/>
          </a:xfrm>
        </p:spPr>
        <p:txBody>
          <a:bodyPr/>
          <a:lstStyle/>
          <a:p>
            <a:r>
              <a:rPr lang="en-US" dirty="0"/>
              <a:t>Under tools, choose serial monitor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serial monitor set the baud rate to 115200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1B627-5FFF-4559-B3D4-9BF9A53697E6}"/>
              </a:ext>
            </a:extLst>
          </p:cNvPr>
          <p:cNvGrpSpPr/>
          <p:nvPr/>
        </p:nvGrpSpPr>
        <p:grpSpPr>
          <a:xfrm>
            <a:off x="5943600" y="1066800"/>
            <a:ext cx="2520142" cy="2038350"/>
            <a:chOff x="5943600" y="1066800"/>
            <a:chExt cx="2520142" cy="2038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111268-033D-4BDC-BF01-22B33A385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35833" b="63333"/>
            <a:stretch/>
          </p:blipFill>
          <p:spPr>
            <a:xfrm>
              <a:off x="5943600" y="1066800"/>
              <a:ext cx="2520142" cy="20383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B49B20-31BF-49E7-8A17-780436E86481}"/>
                </a:ext>
              </a:extLst>
            </p:cNvPr>
            <p:cNvSpPr/>
            <p:nvPr/>
          </p:nvSpPr>
          <p:spPr>
            <a:xfrm>
              <a:off x="6324600" y="1600200"/>
              <a:ext cx="18288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64FA48-2CD5-4FEE-AB73-D8D39673A78E}"/>
              </a:ext>
            </a:extLst>
          </p:cNvPr>
          <p:cNvGrpSpPr/>
          <p:nvPr/>
        </p:nvGrpSpPr>
        <p:grpSpPr>
          <a:xfrm>
            <a:off x="5746346" y="3409950"/>
            <a:ext cx="2914650" cy="2581275"/>
            <a:chOff x="5746346" y="3409950"/>
            <a:chExt cx="2914650" cy="2581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213094-11CB-4E48-AD27-80251ADB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6346" y="3409950"/>
              <a:ext cx="2914650" cy="25812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3D3646-4F56-4308-A8AA-05A55462DA46}"/>
                </a:ext>
              </a:extLst>
            </p:cNvPr>
            <p:cNvSpPr/>
            <p:nvPr/>
          </p:nvSpPr>
          <p:spPr>
            <a:xfrm>
              <a:off x="7696200" y="5806440"/>
              <a:ext cx="533400" cy="1847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19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E9BC-0C0E-4472-B174-4DDFD8A4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Interface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38D0DA-50BB-4AF1-8B69-FE74EDCD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20740"/>
              </p:ext>
            </p:extLst>
          </p:nvPr>
        </p:nvGraphicFramePr>
        <p:xfrm>
          <a:off x="228600" y="1088700"/>
          <a:ext cx="8686800" cy="5286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332645186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25043834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329856515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62316668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99092471"/>
                    </a:ext>
                  </a:extLst>
                </a:gridCol>
              </a:tblGrid>
              <a:tr h="6099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Native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JSON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77589"/>
                  </a:ext>
                </a:extLst>
              </a:tr>
              <a:tr h="8712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Free version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Academic Subscription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Free version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Academic Subscription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764049"/>
                  </a:ext>
                </a:extLst>
              </a:tr>
              <a:tr h="609905">
                <a:tc>
                  <a:txBody>
                    <a:bodyPr/>
                    <a:lstStyle/>
                    <a:p>
                      <a:r>
                        <a:rPr lang="en-US" dirty="0"/>
                        <a:t>Libraries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WiFiEsp.h</a:t>
                      </a:r>
                      <a:r>
                        <a:rPr lang="en-US" dirty="0"/>
                        <a:t> and </a:t>
                      </a:r>
                    </a:p>
                    <a:p>
                      <a:r>
                        <a:rPr lang="en-US" dirty="0" err="1"/>
                        <a:t>ThingSpeak.h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WiFiEsp.h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93280"/>
                  </a:ext>
                </a:extLst>
              </a:tr>
              <a:tr h="871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Message update interval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second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15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45079"/>
                  </a:ext>
                </a:extLst>
              </a:tr>
              <a:tr h="581427">
                <a:tc>
                  <a:txBody>
                    <a:bodyPr/>
                    <a:lstStyle/>
                    <a:p>
                      <a:r>
                        <a:rPr lang="en-US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Requires date/time stamp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95693"/>
                  </a:ext>
                </a:extLst>
              </a:tr>
              <a:tr h="113268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Optimized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Universal format (create payload data which is portable to other clouds)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49249"/>
                  </a:ext>
                </a:extLst>
              </a:tr>
              <a:tr h="406999"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Built around </a:t>
                      </a:r>
                      <a:r>
                        <a:rPr lang="en-US" dirty="0" err="1"/>
                        <a:t>ThingSpeak</a:t>
                      </a:r>
                      <a:r>
                        <a:rPr lang="en-US" dirty="0"/>
                        <a:t> cloud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Huge Data size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76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C0AC-39F1-4131-99A8-477247B5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D25A24-46B0-4A21-97DD-41C77A50B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5231"/>
            <a:ext cx="8839200" cy="4792337"/>
          </a:xfrm>
        </p:spPr>
      </p:pic>
    </p:spTree>
    <p:extLst>
      <p:ext uri="{BB962C8B-B14F-4D97-AF65-F5344CB8AC3E}">
        <p14:creationId xmlns:p14="http://schemas.microsoft.com/office/powerpoint/2010/main" val="3323705062"/>
      </p:ext>
    </p:extLst>
  </p:cSld>
  <p:clrMapOvr>
    <a:masterClrMapping/>
  </p:clrMapOvr>
</p:sld>
</file>

<file path=ppt/theme/theme1.xml><?xml version="1.0" encoding="utf-8"?>
<a:theme xmlns:a="http://schemas.openxmlformats.org/drawingml/2006/main" name="TAMENG-marbl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dobe Caslon Pr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97320E0-8745-4E26-A923-7F54F94EC2BC}" vid="{43EEBBE8-D371-49A3-8CF8-10C6502E1C1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REAPERlab_Presentation_Template (rev_2021_04_04)</Template>
  <TotalTime>816</TotalTime>
  <Words>1113</Words>
  <Application>Microsoft Office PowerPoint</Application>
  <PresentationFormat>On-screen Show (4:3)</PresentationFormat>
  <Paragraphs>209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Moriston Medium</vt:lpstr>
      <vt:lpstr>Moriston Regular</vt:lpstr>
      <vt:lpstr>Times New Roman</vt:lpstr>
      <vt:lpstr>TAMENG-marble</vt:lpstr>
      <vt:lpstr>PowerPoint Presentation</vt:lpstr>
      <vt:lpstr>Pictures of the Sensor Node Development Testbed</vt:lpstr>
      <vt:lpstr>How to use the firmware</vt:lpstr>
      <vt:lpstr>1- Install Arduino IDE </vt:lpstr>
      <vt:lpstr>2- Put libraries in the default library folder</vt:lpstr>
      <vt:lpstr>3-Upload firmware to the Arduino</vt:lpstr>
      <vt:lpstr>4-Monitor from the serial monitor </vt:lpstr>
      <vt:lpstr>IoT Interface</vt:lpstr>
      <vt:lpstr>PowerPoint Presentation</vt:lpstr>
      <vt:lpstr>Old Slides</vt:lpstr>
      <vt:lpstr>Phases of Development</vt:lpstr>
      <vt:lpstr>Phase 1: Sensor Node Development Testbed</vt:lpstr>
      <vt:lpstr>Functional Block Diagram</vt:lpstr>
      <vt:lpstr>Sensor Node Module List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Development</vt:lpstr>
      <vt:lpstr>Sensor Node Development Testbed Status</vt:lpstr>
      <vt:lpstr>SensorNode Firmware Structure</vt:lpstr>
      <vt:lpstr>Firmware Flowchart</vt:lpstr>
      <vt:lpstr>Communication to ThingSpeak™ </vt:lpstr>
      <vt:lpstr>Future Capabilities</vt:lpstr>
      <vt:lpstr>Thank You</vt:lpstr>
    </vt:vector>
  </TitlesOfParts>
  <Manager>Robert S. Balog</Manager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AICC02: 5GPPGH</dc:title>
  <dc:creator>Balog, Robert S.</dc:creator>
  <cp:keywords>Presentation;REAPERlab;REAPER Laboratory</cp:keywords>
  <cp:lastModifiedBy>Elbeheiry, Nabila</cp:lastModifiedBy>
  <cp:revision>76</cp:revision>
  <cp:lastPrinted>2022-03-17T11:59:15Z</cp:lastPrinted>
  <dcterms:created xsi:type="dcterms:W3CDTF">2021-05-31T07:56:30Z</dcterms:created>
  <dcterms:modified xsi:type="dcterms:W3CDTF">2022-06-20T13:48:26Z</dcterms:modified>
</cp:coreProperties>
</file>